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71" r:id="rId13"/>
    <p:sldId id="270" r:id="rId14"/>
    <p:sldId id="269" r:id="rId15"/>
    <p:sldId id="268" r:id="rId16"/>
    <p:sldId id="267" r:id="rId17"/>
    <p:sldId id="272" r:id="rId18"/>
    <p:sldId id="275" r:id="rId19"/>
    <p:sldId id="274" r:id="rId20"/>
    <p:sldId id="273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14F24-FD3E-4B22-9A4C-ACC57789D7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5674-2800-42AD-92E8-5980852509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cuola Pinto nel Cil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88232" cy="16538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23528" y="188640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SCUOLA DELL’INFANZIA e PRIMARIA </a:t>
            </a:r>
            <a:r>
              <a:rPr lang="it-IT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it-IT" sz="3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MONS</a:t>
            </a:r>
            <a:r>
              <a:rPr lang="it-IT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ALFREDO PINTO”</a:t>
            </a:r>
            <a:endParaRPr lang="it-IT" sz="3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71000"/>
          </a:blip>
          <a:srcRect/>
          <a:stretch>
            <a:fillRect/>
          </a:stretch>
        </p:blipFill>
        <p:spPr bwMode="auto">
          <a:xfrm>
            <a:off x="107504" y="1700808"/>
            <a:ext cx="8964488" cy="48965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467544" y="1988840"/>
            <a:ext cx="8064896" cy="1079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i="1" kern="10" spc="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SOCIALIZZAZIONE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07704" y="3429000"/>
            <a:ext cx="42814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24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CON LA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95536" y="4365104"/>
            <a:ext cx="82809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MUSICA</a:t>
            </a:r>
            <a:endParaRPr lang="it-IT" sz="3600" b="1" i="1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27584" y="5733256"/>
            <a:ext cx="72936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Programma Didattico di Musica per Infanzia e Primaria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195736" y="6457890"/>
            <a:ext cx="72936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Gian Paolo </a:t>
            </a:r>
            <a:r>
              <a:rPr lang="it-IT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Iannotti</a:t>
            </a:r>
            <a:endParaRPr lang="it-IT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632848" cy="1368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3"/>
              </a:avLst>
            </a:prstTxWarp>
          </a:bodyPr>
          <a:lstStyle/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LA MUSICA</a:t>
            </a:r>
          </a:p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 E'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55576" y="2708920"/>
            <a:ext cx="792088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UN’ IMPOSIZIONE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251520" y="2852936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55576" y="4005064"/>
            <a:ext cx="806489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UN’ INSIEME </a:t>
            </a:r>
            <a:r>
              <a:rPr lang="it-IT" sz="3600" kern="10" dirty="0" err="1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DI</a:t>
            </a:r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 REGOLE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9" name="Connettore 8"/>
          <p:cNvSpPr/>
          <p:nvPr/>
        </p:nvSpPr>
        <p:spPr>
          <a:xfrm>
            <a:off x="251520" y="4077072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755576" y="5157192"/>
            <a:ext cx="806489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DISCRIMINAZIONE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1" name="Connettore 10"/>
          <p:cNvSpPr/>
          <p:nvPr/>
        </p:nvSpPr>
        <p:spPr>
          <a:xfrm>
            <a:off x="251520" y="5229200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11560" y="332657"/>
            <a:ext cx="7848872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3"/>
              </a:avLst>
            </a:prstTxWarp>
          </a:bodyPr>
          <a:lstStyle/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LA MUSICA E'</a:t>
            </a:r>
          </a:p>
        </p:txBody>
      </p:sp>
      <p:sp>
        <p:nvSpPr>
          <p:cNvPr id="6" name="Connettore 5"/>
          <p:cNvSpPr/>
          <p:nvPr/>
        </p:nvSpPr>
        <p:spPr>
          <a:xfrm>
            <a:off x="251520" y="2852936"/>
            <a:ext cx="360040" cy="36004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251520" y="4077072"/>
            <a:ext cx="360040" cy="36004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251520" y="5229200"/>
            <a:ext cx="360040" cy="36004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755576" y="2636912"/>
            <a:ext cx="8136904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/>
              </a:rPr>
              <a:t>LIBERTÀ</a:t>
            </a:r>
            <a:endParaRPr lang="it-IT" sz="3600" kern="10" spc="0" dirty="0">
              <a:ln w="31750" algn="ctr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755576" y="3861048"/>
            <a:ext cx="8136904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/>
              </a:rPr>
              <a:t>CREATIVITÀ</a:t>
            </a:r>
            <a:endParaRPr lang="it-IT" sz="3600" kern="10" spc="0" dirty="0">
              <a:ln w="31750" algn="ctr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755576" y="5085184"/>
            <a:ext cx="8136904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/>
              </a:rPr>
              <a:t>RISPETTO</a:t>
            </a:r>
            <a:endParaRPr lang="it-IT" sz="3600" kern="10" spc="0" dirty="0">
              <a:ln w="31750" algn="ctr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25436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IL LINGUAGGIO SONORO-MUSICALE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CREA REAZIONI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ATTRAVERSO TRE PARAMETRI 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8720" y="2166389"/>
            <a:ext cx="88057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    AREA MOTORIA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: il suono è un fenomeno che colpisce tutto il corpo,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raggiunge i centri nervosi e crea reazioni, in primo livello fisiologici.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AREA COGNITIVA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:   si basa su tutto ciò che conosciamo o diamo per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   scontato, che a sua volta implica tre reazioni analoghe, ovvero quella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   motoria, </a:t>
            </a:r>
            <a:r>
              <a:rPr kumimoji="0" lang="it-IT" sz="2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affettivo-relazionale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, e cognitiva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Ad esempio quando suona  un campanello, potremmo reagire pensando: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“Mi alzo, e vado ad aprire” (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aspetto motorio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);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“Che bello sta arrivando” (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aspetto affettivo relazionale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);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 “Devo aprire la porta” (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aspetto cognitivo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)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AREA AFFETTIVO-RELAZIONALE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: è strettamente personale e non oggettiva,  riguarda la nostra sfera affettiva e quindi può essere positiva o negativa;</a:t>
            </a:r>
            <a:r>
              <a:rPr kumimoji="0" lang="it-IT" sz="2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non può avere valori uguali a zero. 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95536" y="332657"/>
            <a:ext cx="84249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3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</a:t>
            </a:r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‘EDUCAZIONE MUSICALE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55576" y="1988840"/>
            <a:ext cx="784887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EDUCARE ALLA MUSICA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251520" y="2132856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5576" y="2708920"/>
            <a:ext cx="79208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50" b="1" dirty="0">
                <a:solidFill>
                  <a:srgbClr val="0070C0"/>
                </a:solidFill>
                <a:latin typeface="Comic Sans MS" pitchFamily="66" charset="0"/>
              </a:rPr>
              <a:t>Riguarda il senso ristretto del termine, e quindi ciò che abbraccia la conoscenza teorica e pratica, l’uso delle nozioni musicali, e lo sviluppo di tali attitudini. È un obiettivo fine a se stesso.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683568" y="3356992"/>
            <a:ext cx="784887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EDUCARE CON LA MUSICA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179512" y="3501008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4077072"/>
            <a:ext cx="8208912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COINVOLGERE E POTENZIARE TUTTE LE ABILITÀ INTELLETTIVE ED AFFETTIVE.</a:t>
            </a:r>
            <a:r>
              <a:rPr kumimoji="0" lang="it-IT" sz="11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C</a:t>
            </a:r>
            <a:r>
              <a:rPr kumimoji="0" lang="it-IT" sz="11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APIRE-CONOSCERE-FARE</a:t>
            </a: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11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SAPER INTERVENIRE SULLA REALTÀ PER MODIFICARLA</a:t>
            </a: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PRODURRE CULTURA.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FAVORIRE LA CREATIVITÀ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RICERCARE E SCOPRIRE L’INFINITO</a:t>
            </a:r>
            <a:r>
              <a:rPr kumimoji="0" lang="it-IT" sz="11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MONDO DEI SUONI.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100" b="1" baseline="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ORIENTAMENTO SPAZIO TEMPORALE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1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TRASMETTERE CIÒ CHE SI HA DENTRO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1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SOCIALIZZARE ANCHE ATTRAVERSO PERCORSI E INDIRIZZI INTERDISCIPLINARI IN PARTICOLARE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1) MOTORIA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1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2) LINGUA STRANIERA (MULTICULTURALITÀ)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100" b="1" baseline="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3) RELIGIONE, ARTI FIGURATIVE, </a:t>
            </a: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LETTERATURA, GEOGRAFIA, STORIA, MATEMATICA </a:t>
            </a:r>
            <a:r>
              <a:rPr lang="it-IT" sz="1100" b="1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ecc…</a:t>
            </a:r>
            <a:endParaRPr kumimoji="0" lang="it-IT" sz="11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La scuola ha il compito di offrire, in questo senso, occasioni di sviluppo alla personalità ed ogni bambino ha la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1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sua musicalità da sviluppare</a:t>
            </a:r>
            <a:r>
              <a:rPr kumimoji="0" lang="it-IT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 VU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COMPLEANNI PANTALEO\ppt\musicalit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COMPLEANNI PANTALEO\ppt\FRCAR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79512" y="764704"/>
            <a:ext cx="878497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MUSICALITÀ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9512" y="4725144"/>
            <a:ext cx="896448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PERSONAL</a:t>
            </a:r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ITÀ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491880" y="3068960"/>
            <a:ext cx="187220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=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47664" y="188640"/>
            <a:ext cx="62646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ISO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139952" y="1052736"/>
            <a:ext cx="0" cy="64807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55576" y="1772816"/>
            <a:ext cx="72008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/>
              </a:rPr>
              <a:t>IDENTITTÀ</a:t>
            </a:r>
          </a:p>
          <a:p>
            <a:pPr algn="ctr" rtl="0"/>
            <a:r>
              <a:rPr lang="it-IT" sz="3600" kern="10" spc="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latin typeface="Arial Black"/>
              </a:rPr>
              <a:t>SONORA</a:t>
            </a:r>
          </a:p>
        </p:txBody>
      </p:sp>
      <p:cxnSp>
        <p:nvCxnSpPr>
          <p:cNvPr id="8" name="Connettore 2 7"/>
          <p:cNvCxnSpPr/>
          <p:nvPr/>
        </p:nvCxnSpPr>
        <p:spPr>
          <a:xfrm flipH="1">
            <a:off x="1187624" y="2780928"/>
            <a:ext cx="288032" cy="82809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179512" y="3717032"/>
            <a:ext cx="266429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UNIVERSALE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3275856" y="2996952"/>
            <a:ext cx="72008" cy="129614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1907704" y="4437112"/>
            <a:ext cx="28803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GESTALTICO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6300192" y="2996952"/>
            <a:ext cx="720080" cy="8640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5148064" y="2852936"/>
            <a:ext cx="0" cy="26642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5580112" y="4077072"/>
            <a:ext cx="302433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 Black"/>
              </a:rPr>
              <a:t>COMPLEMENTARE</a:t>
            </a:r>
          </a:p>
        </p:txBody>
      </p:sp>
      <p:sp>
        <p:nvSpPr>
          <p:cNvPr id="27" name="WordArt 3"/>
          <p:cNvSpPr>
            <a:spLocks noChangeArrowheads="1" noChangeShapeType="1" noTextEdit="1"/>
          </p:cNvSpPr>
          <p:nvPr/>
        </p:nvSpPr>
        <p:spPr bwMode="auto">
          <a:xfrm>
            <a:off x="2483768" y="5805264"/>
            <a:ext cx="561662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GRUPPALE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8092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ISO</a:t>
            </a:r>
          </a:p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UNIVERSALE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91683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b="1" dirty="0">
                <a:solidFill>
                  <a:srgbClr val="0070C0"/>
                </a:solidFill>
              </a:rPr>
              <a:t>È una identità sonora che caratterizza o identifica tutti gli esseri umani, indipendentemente dal particolare contesto sociale, culturale, storico, e psico-farmacologico. </a:t>
            </a:r>
          </a:p>
          <a:p>
            <a:pPr lvl="0" algn="just"/>
            <a:r>
              <a:rPr lang="it-IT" sz="3200" b="1" dirty="0">
                <a:solidFill>
                  <a:srgbClr val="0070C0"/>
                </a:solidFill>
              </a:rPr>
              <a:t>Farebbero parte dell’ISO universale le caratteristiche particolari del battito del cuore, dei suoni di inspirazione ed espirazione, di fonazione, nonché la voce della madre al momento della nascita e nei primi giorni di vita.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7848872" cy="172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4"/>
              </a:avLst>
            </a:prstTxWarp>
          </a:bodyPr>
          <a:lstStyle/>
          <a:p>
            <a:pPr algn="ctr" rtl="0"/>
            <a:r>
              <a:rPr lang="it-IT" sz="3600" b="1" kern="10" spc="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MUSICA</a:t>
            </a:r>
          </a:p>
        </p:txBody>
      </p:sp>
      <p:cxnSp>
        <p:nvCxnSpPr>
          <p:cNvPr id="6" name="Connettore 2 5"/>
          <p:cNvCxnSpPr/>
          <p:nvPr/>
        </p:nvCxnSpPr>
        <p:spPr>
          <a:xfrm flipH="1">
            <a:off x="2195736" y="2132856"/>
            <a:ext cx="1152128" cy="1152128"/>
          </a:xfrm>
          <a:prstGeom prst="straightConnector1">
            <a:avLst/>
          </a:prstGeom>
          <a:ln w="698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6660232" y="2132856"/>
            <a:ext cx="576064" cy="1224136"/>
          </a:xfrm>
          <a:prstGeom prst="straightConnector1">
            <a:avLst/>
          </a:prstGeom>
          <a:ln w="698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79512" y="3429000"/>
            <a:ext cx="406896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6"/>
              </a:avLst>
            </a:prstTxWarp>
          </a:bodyPr>
          <a:lstStyle/>
          <a:p>
            <a:pPr algn="ctr" rtl="0"/>
            <a:r>
              <a:rPr lang="it-IT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Arial Black"/>
              </a:rPr>
              <a:t>FORZA </a:t>
            </a:r>
          </a:p>
          <a:p>
            <a:pPr algn="ctr" rtl="0"/>
            <a:r>
              <a:rPr lang="it-IT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Arial Black"/>
              </a:rPr>
              <a:t>AGGREGANTE</a:t>
            </a:r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5004048" y="3429000"/>
            <a:ext cx="396044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6"/>
              </a:avLst>
            </a:prstTxWarp>
          </a:bodyPr>
          <a:lstStyle/>
          <a:p>
            <a:pPr algn="ctr" rtl="0"/>
            <a:r>
              <a:rPr lang="it-IT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Arial Black"/>
              </a:rPr>
              <a:t>FORZA </a:t>
            </a:r>
          </a:p>
          <a:p>
            <a:pPr algn="ctr" rtl="0"/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 Black"/>
              </a:rPr>
              <a:t>INTEGRANTE</a:t>
            </a:r>
            <a:endParaRPr lang="it-IT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/>
              <a:latin typeface="Arial Black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2915816" y="4653136"/>
            <a:ext cx="1008112" cy="936104"/>
          </a:xfrm>
          <a:prstGeom prst="straightConnector1">
            <a:avLst/>
          </a:prstGeom>
          <a:ln w="698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5580112" y="4509120"/>
            <a:ext cx="1008112" cy="1080120"/>
          </a:xfrm>
          <a:prstGeom prst="straightConnector1">
            <a:avLst/>
          </a:prstGeom>
          <a:ln w="698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827584" y="5733256"/>
            <a:ext cx="7848872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3"/>
              </a:avLst>
            </a:prstTxWarp>
          </a:bodyPr>
          <a:lstStyle/>
          <a:p>
            <a:pPr algn="ctr" rtl="0"/>
            <a:r>
              <a:rPr lang="it-IT" sz="24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SOCIALIZZAZIONE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8092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ISO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GESTALTICO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2060848"/>
            <a:ext cx="87129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b="1" dirty="0">
                <a:solidFill>
                  <a:srgbClr val="0070C0"/>
                </a:solidFill>
              </a:rPr>
              <a:t>È un fenomeno sonoro e di movimento interno che riassume i nostri archetipi sonori, il nostro vissuto sonoro intrauterino, alla nascita, durante l’infanzia, e fino alla  nostra età attuale.</a:t>
            </a:r>
          </a:p>
          <a:p>
            <a:pPr lvl="0" algn="just"/>
            <a:r>
              <a:rPr lang="it-IT" sz="3200" b="1" dirty="0">
                <a:solidFill>
                  <a:srgbClr val="0070C0"/>
                </a:solidFill>
              </a:rPr>
              <a:t> È un elemento strutturato all’interno di un mosaico sonoro e che fondamentalmente è in perpetuo movimento.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8092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ISO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COMPLEMENTARE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132856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b="1" dirty="0">
                <a:solidFill>
                  <a:srgbClr val="0070C0"/>
                </a:solidFill>
              </a:rPr>
              <a:t>È un’ Identità Sonora che riguarda l’insieme delle piccole modifiche che si attenuano ogni giorno a causa dell’influsso musicale, sotto l’effetto di circostanze ambientali e dinamiche.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28092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ISO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GRUPPALE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772816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b="1" dirty="0">
                <a:solidFill>
                  <a:srgbClr val="0070C0"/>
                </a:solidFill>
              </a:rPr>
              <a:t>L’IDENTITÀ SONORA </a:t>
            </a:r>
            <a:r>
              <a:rPr lang="it-IT" sz="3200" b="1" dirty="0" err="1">
                <a:solidFill>
                  <a:srgbClr val="0070C0"/>
                </a:solidFill>
              </a:rPr>
              <a:t>DI</a:t>
            </a:r>
            <a:r>
              <a:rPr lang="it-IT" sz="3200" b="1" dirty="0">
                <a:solidFill>
                  <a:srgbClr val="0070C0"/>
                </a:solidFill>
              </a:rPr>
              <a:t> GRUPPO è intimamente connessa allo schema sociale all’interno del quale l’individuo evolve. L’I.S.O. di gruppo è fondamentale allo scopo di raggiungere una unità di integrazione in un gruppo scolastico e non. È una dinamica che pervade il gruppo come sintesi stessa di tutte le identità sonore. Raccoglie in sé un insieme di fattori psico-fisiologici di suoni e di movimenti che dipendono dall’I.S.O. gestaltico di ciascun individuo.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71296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UN MINI CRUCIVERBA</a:t>
            </a:r>
          </a:p>
        </p:txBody>
      </p:sp>
      <p:pic>
        <p:nvPicPr>
          <p:cNvPr id="1028" name="Picture 4" descr="CRCV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36704" cy="46805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71296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CRESCITA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2348880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tx2"/>
                </a:solidFill>
              </a:rPr>
              <a:t>VD SLIDE</a:t>
            </a:r>
          </a:p>
          <a:p>
            <a:pPr algn="ctr"/>
            <a:r>
              <a:rPr lang="it-IT" sz="6600" b="1" dirty="0">
                <a:solidFill>
                  <a:schemeClr val="tx2"/>
                </a:solidFill>
              </a:rPr>
              <a:t> EDUCAZIONE MUSICALE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712968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SCOPERTA 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 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ORIENTAMENTO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333685"/>
            <a:ext cx="8352928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950" b="1" dirty="0">
                <a:solidFill>
                  <a:srgbClr val="002060"/>
                </a:solidFill>
              </a:rPr>
              <a:t>LA CONDIVISIONE </a:t>
            </a:r>
            <a:r>
              <a:rPr lang="it-IT" sz="2950" dirty="0">
                <a:solidFill>
                  <a:srgbClr val="002060"/>
                </a:solidFill>
              </a:rPr>
              <a:t>è un ottimo strumento che abitua al rispetto e all' amicizia, alla lealtà, alla pace; allontana così ogni forma di discordia. Favorisce l'integrazione attraverso attività </a:t>
            </a:r>
            <a:r>
              <a:rPr lang="it-IT" sz="2950" b="1" dirty="0" err="1">
                <a:solidFill>
                  <a:srgbClr val="002060"/>
                </a:solidFill>
              </a:rPr>
              <a:t>Pedagogico-Musicali</a:t>
            </a:r>
            <a:r>
              <a:rPr lang="it-IT" sz="2950" b="1" dirty="0">
                <a:solidFill>
                  <a:srgbClr val="002060"/>
                </a:solidFill>
              </a:rPr>
              <a:t>.</a:t>
            </a:r>
            <a:endParaRPr lang="it-IT" sz="2950" dirty="0">
              <a:solidFill>
                <a:srgbClr val="002060"/>
              </a:solidFill>
            </a:endParaRPr>
          </a:p>
          <a:p>
            <a:pPr algn="just"/>
            <a:r>
              <a:rPr lang="it-IT" sz="2950" b="1" i="1" dirty="0">
                <a:solidFill>
                  <a:srgbClr val="002060"/>
                </a:solidFill>
              </a:rPr>
              <a:t>Si tratta di realizzare, tra  varie attività, una serie di esercizi gioco fondati sul suono, sul ritmo, sulla musica, che rispondano all'esigenza </a:t>
            </a:r>
            <a:r>
              <a:rPr lang="it-IT" sz="2950" b="1" i="1" dirty="0" err="1">
                <a:solidFill>
                  <a:srgbClr val="002060"/>
                </a:solidFill>
              </a:rPr>
              <a:t>primoridale</a:t>
            </a:r>
            <a:r>
              <a:rPr lang="it-IT" sz="2950" b="1" i="1" dirty="0">
                <a:solidFill>
                  <a:srgbClr val="002060"/>
                </a:solidFill>
              </a:rPr>
              <a:t> del bambino:  crescere socializzando</a:t>
            </a:r>
            <a:endParaRPr lang="it-IT" sz="2950" dirty="0">
              <a:solidFill>
                <a:srgbClr val="002060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6372200" y="5949280"/>
            <a:ext cx="2448272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20891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SCOPERTA 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 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ORIENTAMENTO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31640" y="2204864"/>
            <a:ext cx="67687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it-IT" sz="4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Rapporto Io-Corpo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- Rapporto Io-Oggetti 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- Rapporto Io-Spazio 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- Rapporto Io-Altri.</a:t>
            </a:r>
            <a:endParaRPr kumimoji="0" lang="it-IT" sz="6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899592" y="1988840"/>
            <a:ext cx="0" cy="37444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7956376" y="1988840"/>
            <a:ext cx="0" cy="37444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683568" y="5877272"/>
            <a:ext cx="763284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RAPPORTO UOMO-SUONO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8351912" y="6381328"/>
            <a:ext cx="79208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77768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RAPPORTO IO-CORPO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700808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Il bambino scopre che il proprio corpo può produrre suoni,  muoversi trasportato dal suono e dal ritmo:    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BATTERIA VOCALE E SUONI ONOMATOPEICI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ESERCIZI RITMICI CON MANI, PIEDI ecc..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BODY PERCUSSION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GIOCHI CON IL SOFFIO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RESPIRAZIONE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MOVIMENTI RITMICI, DANZA GINNASTICA RITMICA 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RILASSAMENTO</a:t>
            </a:r>
          </a:p>
          <a:p>
            <a:r>
              <a:rPr lang="it-IT" sz="2400" dirty="0"/>
              <a:t>                 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609329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N.B.  PERCORSO INTERDISCIPLINARE MUSICA - MOTORIA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77768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RAPPORTO IO-OGGETTI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70080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002060"/>
                </a:solidFill>
              </a:rPr>
              <a:t>Il Bambino scopre come gli oggetti possono produrre suoni, in particolari quelli che circondano il bambino stesso nell’ambito scolastico e in tutti gli ambiti da esso frequentati. STIMOLO ALLA CREATIVITÀ</a:t>
            </a:r>
          </a:p>
          <a:p>
            <a:pPr algn="just"/>
            <a:endParaRPr lang="it-IT" sz="2800" b="1" dirty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COSTRUZIONE </a:t>
            </a:r>
            <a:r>
              <a:rPr lang="it-IT" sz="2800" b="1" dirty="0" err="1">
                <a:solidFill>
                  <a:srgbClr val="002060"/>
                </a:solidFill>
              </a:rPr>
              <a:t>DI</a:t>
            </a:r>
            <a:r>
              <a:rPr lang="it-IT" sz="2800" b="1" dirty="0">
                <a:solidFill>
                  <a:srgbClr val="002060"/>
                </a:solidFill>
              </a:rPr>
              <a:t> STRUMENTI MUSICALI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REAZIONE E COINVOLGIMENTO nei confronti  dei suoni e dei rumori prodotti dagli oggetti (</a:t>
            </a:r>
            <a:r>
              <a:rPr lang="it-IT" sz="2800" b="1" dirty="0" err="1">
                <a:solidFill>
                  <a:srgbClr val="002060"/>
                </a:solidFill>
              </a:rPr>
              <a:t>es</a:t>
            </a:r>
            <a:r>
              <a:rPr lang="it-IT" sz="2800" b="1" dirty="0">
                <a:solidFill>
                  <a:srgbClr val="002060"/>
                </a:solidFill>
              </a:rPr>
              <a:t>, il rumore di una porta, il suono di un campanello ecc,)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</a:rPr>
              <a:t> TRASFORMAZIONE DEGLI OGGETTI IN SONORITÀ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77768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RAPPORTO IO-SPAZIO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988840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Il suono può promuovere la ricerca di ambiti spaziali inducendo il bambino a muoversi per ambienti poco noti, ad inseguire - giocando - stimoli acustici, percussioni, cercando di intuirne la provenienza.</a:t>
            </a:r>
            <a:r>
              <a:rPr kumimoji="0" lang="it-IT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È un esercizio atto a far acquisire sicurezza verso se stesso e verso lo spazio in cui è immerso.</a:t>
            </a:r>
            <a:endParaRPr kumimoji="0" lang="it-IT" sz="4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609329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N.B.  PERCORSO INTERDISCIPLINARE MUSICA - MOTORIA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136904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61"/>
              </a:avLst>
            </a:prstTxWarp>
          </a:bodyPr>
          <a:lstStyle/>
          <a:p>
            <a:pPr algn="ctr" rtl="0"/>
            <a:r>
              <a:rPr lang="it-IT" sz="24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SOCIALIZZARE </a:t>
            </a:r>
          </a:p>
          <a:p>
            <a:pPr algn="ctr" rtl="0"/>
            <a:r>
              <a:rPr lang="it-IT" sz="24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CON LA MUSICA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79512" y="2564904"/>
            <a:ext cx="5974903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 Black"/>
              </a:rPr>
              <a:t> CRESCERE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671888" y="4149080"/>
            <a:ext cx="54721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 Black"/>
              </a:rPr>
              <a:t>RISPETTARSI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51520" y="5805264"/>
            <a:ext cx="864096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dirty="0">
                <a:ln w="31750" algn="ctr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latin typeface="Arial Black"/>
              </a:rPr>
              <a:t>CONDIVIDERE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3347864" y="1772816"/>
            <a:ext cx="0" cy="792088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7164288" y="1844824"/>
            <a:ext cx="0" cy="1944216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475656" y="3501008"/>
            <a:ext cx="1368152" cy="2160240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7092280" y="4941168"/>
            <a:ext cx="864096" cy="792088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77768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RAPPORTO IO-ALTRI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5536" y="1412776"/>
            <a:ext cx="799288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La conoscenza dell'altro</a:t>
            </a:r>
            <a:r>
              <a:rPr kumimoji="0" lang="it-IT" sz="2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si verifica anche mediante giochi ed attività in cui tramite la musica, sia possibile avvicinare l'altro e partecipare con lui.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500" dirty="0">
                <a:solidFill>
                  <a:srgbClr val="002060"/>
                </a:solidFill>
                <a:cs typeface="Courier New" pitchFamily="49" charset="0"/>
              </a:rPr>
              <a:t>In questo contesto assume un ruolo fondamentale                 </a:t>
            </a:r>
            <a:r>
              <a:rPr lang="it-IT" sz="2500" b="1" dirty="0">
                <a:solidFill>
                  <a:srgbClr val="002060"/>
                </a:solidFill>
                <a:cs typeface="Courier New" pitchFamily="49" charset="0"/>
              </a:rPr>
              <a:t>IL CANTO</a:t>
            </a:r>
            <a:r>
              <a:rPr lang="it-IT" sz="2500" dirty="0">
                <a:solidFill>
                  <a:srgbClr val="002060"/>
                </a:solidFill>
                <a:cs typeface="Courier New" pitchFamily="49" charset="0"/>
              </a:rPr>
              <a:t>, particolarmente </a:t>
            </a:r>
            <a:r>
              <a:rPr lang="it-IT" sz="2500" b="1" dirty="0">
                <a:solidFill>
                  <a:srgbClr val="002060"/>
                </a:solidFill>
                <a:cs typeface="Courier New" pitchFamily="49" charset="0"/>
              </a:rPr>
              <a:t>….</a:t>
            </a:r>
            <a:endParaRPr kumimoji="0" lang="it-IT" sz="2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95536" y="3573016"/>
            <a:ext cx="849694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IL CANTO CORALE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7544" y="4869160"/>
            <a:ext cx="8496944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5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…che</a:t>
            </a:r>
            <a:r>
              <a:rPr kumimoji="0" lang="it-IT" sz="25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altro non è che LO</a:t>
            </a:r>
            <a:r>
              <a:rPr kumimoji="0" lang="it-IT" sz="25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STRUMENTO PIÙ ALTO </a:t>
            </a:r>
            <a:r>
              <a:rPr kumimoji="0" lang="it-IT" sz="25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DI</a:t>
            </a:r>
            <a:r>
              <a:rPr kumimoji="0" lang="it-IT" sz="25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SOCIALIZZAZIONE</a:t>
            </a:r>
            <a:r>
              <a:rPr lang="it-IT" sz="2500" b="1" dirty="0">
                <a:solidFill>
                  <a:srgbClr val="002060"/>
                </a:solidFill>
                <a:ea typeface="Times New Roman" pitchFamily="18" charset="0"/>
                <a:cs typeface="Courier New" pitchFamily="49" charset="0"/>
              </a:rPr>
              <a:t>, è un progetto di vita, all’interno del quale TUTTI SONO CHIAMATI A PARTECIPARE INDISTINTAMENTE.</a:t>
            </a:r>
            <a:endParaRPr kumimoji="0" lang="it-IT" sz="2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249289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rgbClr val="002060"/>
                </a:solidFill>
              </a:rPr>
              <a:t>Il canto</a:t>
            </a:r>
            <a:r>
              <a:rPr lang="it-IT" sz="3200" dirty="0">
                <a:solidFill>
                  <a:srgbClr val="002060"/>
                </a:solidFill>
              </a:rPr>
              <a:t>,  è l'espressione più diretta del cuore dell'uomo: dal cuore si sprigionano gioie, dolori, ansie, speranze, tristezza. Il canto è, dunque, l'elemento linguistico che interpreta tutta la gamma dei sentimenti dell'uomo. 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49694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IL CANTO CORALE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6516216" y="5445224"/>
            <a:ext cx="22322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1628800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Rispetto al canto solistico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, che offre maggiori possibilità di godibilità individuali, </a:t>
            </a:r>
            <a:r>
              <a:rPr kumimoji="0" lang="it-IT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quello corale appare più pregno di socialità e quindi più capace di orientare l'individuo verso la ricchezza del vivere insieme nell'ottica della collettività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La pratica vocale di gruppo è una ricchezza aggregante, che si trasforma in benessere di vita, ricchezza umana, capacità terapeutica.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Il ragazzo timido, infatti, riesce più facilmente a superare i propri limiti comportamentali e caratteriali cantando insieme agli altri e sentendosi parte integrante di un gruppo vivo, che opera nella gioia perché consapevole che le proprie energie sono utilizzate per fini positivi, costruttivi, benefici.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49694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IL CANTO CORALE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856895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FORMAZIONE CORALE</a:t>
            </a:r>
          </a:p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</a:t>
            </a:r>
          </a:p>
          <a:p>
            <a:pPr algn="ctr" rtl="0"/>
            <a:r>
              <a:rPr lang="it-IT" sz="3600" b="1" kern="1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FORMAZIONE TEATRALE</a:t>
            </a:r>
            <a:endParaRPr lang="it-IT" sz="3600" b="1" kern="10" spc="0" dirty="0">
              <a:ln w="25400" algn="ctr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810464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</a:rPr>
              <a:t>Nell’ambito scolastico vanno di pari passo. </a:t>
            </a:r>
          </a:p>
          <a:p>
            <a:pPr algn="just"/>
            <a:r>
              <a:rPr lang="it-IT" sz="2400" b="1" dirty="0">
                <a:solidFill>
                  <a:srgbClr val="002060"/>
                </a:solidFill>
              </a:rPr>
              <a:t>È ovvio che non si possono tralasciare occasioni importanti nel corso dell’anno scolastico che fanno parte dell’immenso bagaglio culturale, tradizionale, religioso della nostra società.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VENDEMMIA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NATALE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CARNEVALE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FESTA DEL PAPÀ E FESTA DELLA MAMMA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PASQUA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EVENTI NAZIONALI: 4 NOVEMBRE, 25 APRILE, 2 GIUGNO ecc..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</a:rPr>
              <a:t>  CHIUSURA ANNO SCOLASTICO</a:t>
            </a:r>
          </a:p>
          <a:p>
            <a:pPr algn="just">
              <a:buFont typeface="Arial" pitchFamily="34" charset="0"/>
              <a:buChar char="•"/>
            </a:pPr>
            <a:endParaRPr lang="it-IT" sz="2400" b="1" dirty="0">
              <a:solidFill>
                <a:srgbClr val="002060"/>
              </a:solidFill>
            </a:endParaRP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N.B. Unitamente a un percorso di multiculturalità, quindi anche in collaborazione con la disciplina di LINGUA STRANIERA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1628800"/>
            <a:ext cx="7848872" cy="172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4"/>
              </a:avLst>
            </a:prstTxWarp>
          </a:bodyPr>
          <a:lstStyle/>
          <a:p>
            <a:pPr algn="ctr" rtl="0"/>
            <a:r>
              <a:rPr lang="it-IT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GRAZIE</a:t>
            </a:r>
            <a:endParaRPr lang="it-IT" sz="3600" b="1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5661248"/>
            <a:ext cx="72936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Gian Paolo </a:t>
            </a:r>
            <a:r>
              <a:rPr lang="it-IT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Iannotti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8208911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32"/>
              </a:avLst>
            </a:prstTxWarp>
          </a:bodyPr>
          <a:lstStyle/>
          <a:p>
            <a:pPr algn="ctr" rtl="0"/>
            <a:r>
              <a:rPr lang="it-IT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CRESCERE CON LA MUSICA</a:t>
            </a:r>
            <a:endParaRPr lang="it-IT" sz="3600" b="1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923928" y="1412776"/>
            <a:ext cx="72008" cy="1224136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971600" y="2852936"/>
            <a:ext cx="6840760" cy="719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MUSICISTA 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707904" y="3573016"/>
            <a:ext cx="72008" cy="1080120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99592" y="472514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</a:rPr>
              <a:t>OGNI PERSONA LE CUI EMOZIONI SONO SEGNATE DALLA MUSICA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39552" y="2996952"/>
            <a:ext cx="8208911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32"/>
              </a:avLst>
            </a:prstTxWarp>
          </a:bodyPr>
          <a:lstStyle/>
          <a:p>
            <a:pPr algn="ctr" rtl="0"/>
            <a:endParaRPr lang="it-IT" sz="3600" b="1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122" name="AutoShape 2" descr="Chi vuol essere milionario ? | Nintendo Switch | Giochi | Ninte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3" name="Picture 3" descr="CHI VU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domanda effet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476672"/>
            <a:ext cx="8999984" cy="61926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3131840" y="5229200"/>
            <a:ext cx="121354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40"/>
              </a:avLst>
            </a:prstTxWarp>
          </a:bodyPr>
          <a:lstStyle/>
          <a:p>
            <a:pPr algn="ctr" rtl="0"/>
            <a:r>
              <a:rPr lang="it-IT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Baskerville Old Face"/>
              </a:rPr>
              <a:t> 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 rot="16200000">
            <a:off x="5127625" y="4817591"/>
            <a:ext cx="581025" cy="169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it-IT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Baskerville Old Fa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tente\Desktop\COMPLEANNI PANTALEO\ppt\RISPOSTA ESA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208911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32"/>
              </a:avLst>
            </a:prstTxWarp>
          </a:bodyPr>
          <a:lstStyle/>
          <a:p>
            <a:pPr algn="ctr" rtl="0"/>
            <a:r>
              <a:rPr lang="it-IT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MUSICISTA</a:t>
            </a:r>
            <a:endParaRPr lang="it-IT" sz="3600" b="1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79512" y="1412776"/>
            <a:ext cx="410445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VIVE NELLA SOCIETÀ 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23528" y="2276872"/>
            <a:ext cx="331236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ASCOLTA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4860032" y="1484784"/>
            <a:ext cx="352839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CANTA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 rot="258146">
            <a:off x="5014210" y="2475067"/>
            <a:ext cx="3378986" cy="397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DANZA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 rot="21391348">
            <a:off x="255700" y="3209250"/>
            <a:ext cx="3729193" cy="477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 Black"/>
              </a:rPr>
              <a:t>CAMMINA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644008" y="4005064"/>
            <a:ext cx="3816424" cy="575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RESPIRA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1447493">
            <a:off x="4365239" y="3154934"/>
            <a:ext cx="388843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SUONA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323528" y="4941168"/>
            <a:ext cx="34563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SCOPRE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539552" y="4149080"/>
            <a:ext cx="3672408" cy="575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1" algn="ctr"/>
            <a:r>
              <a:rPr lang="it-IT" sz="3600" kern="10" spc="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 Black"/>
              </a:rPr>
              <a:t>COLORA</a:t>
            </a: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5076056" y="6021288"/>
            <a:ext cx="34563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STUDIA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700772" y="5704931"/>
            <a:ext cx="34563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GIOC</a:t>
            </a:r>
            <a:r>
              <a:rPr lang="it-IT" sz="3600" kern="10" spc="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 Black"/>
              </a:rPr>
              <a:t>A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644008" y="5157192"/>
            <a:ext cx="34563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IMPARA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632848" cy="1368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3"/>
              </a:avLst>
            </a:prstTxWarp>
          </a:bodyPr>
          <a:lstStyle/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LA MUSICA</a:t>
            </a:r>
          </a:p>
          <a:p>
            <a:pPr algn="ctr" rtl="0"/>
            <a:r>
              <a:rPr lang="it-IT" sz="3600" b="1" kern="10" spc="0" dirty="0"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 E'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55576" y="2708920"/>
            <a:ext cx="784887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UNA PERFORMANCE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755576" y="4005064"/>
            <a:ext cx="806489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dirty="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UNA SCIENZA</a:t>
            </a:r>
            <a:endParaRPr lang="it-IT" sz="3600" kern="10" spc="0" dirty="0">
              <a:ln w="31750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 Black"/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251520" y="2852936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251520" y="4077072"/>
            <a:ext cx="360040" cy="3600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3779912" y="4797152"/>
            <a:ext cx="0" cy="720080"/>
          </a:xfrm>
          <a:prstGeom prst="straightConnector1">
            <a:avLst/>
          </a:prstGeom>
          <a:ln w="539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67544" y="558924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Comic Sans MS" pitchFamily="66" charset="0"/>
              </a:rPr>
              <a:t>Altrimenti si parlerebbe solo di Fisica,e quindi di Acustica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1289</Words>
  <Application>Microsoft Office PowerPoint</Application>
  <PresentationFormat>Presentazione su schermo (4:3)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 sconosciuto</cp:lastModifiedBy>
  <cp:revision>62</cp:revision>
  <dcterms:created xsi:type="dcterms:W3CDTF">2021-07-05T10:06:28Z</dcterms:created>
  <dcterms:modified xsi:type="dcterms:W3CDTF">2021-12-30T02:10:32Z</dcterms:modified>
</cp:coreProperties>
</file>